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0" r:id="rId2"/>
    <p:sldId id="271" r:id="rId3"/>
    <p:sldId id="265" r:id="rId4"/>
    <p:sldId id="258" r:id="rId5"/>
    <p:sldId id="269" r:id="rId6"/>
    <p:sldId id="259" r:id="rId7"/>
    <p:sldId id="261" r:id="rId8"/>
    <p:sldId id="260" r:id="rId9"/>
    <p:sldId id="267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0026" autoAdjust="0"/>
    <p:restoredTop sz="86202" autoAdjust="0"/>
  </p:normalViewPr>
  <p:slideViewPr>
    <p:cSldViewPr snapToGrid="0">
      <p:cViewPr varScale="1">
        <p:scale>
          <a:sx n="40" d="100"/>
          <a:sy n="40" d="100"/>
        </p:scale>
        <p:origin x="43" y="7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25D4D-D8C7-42F1-A88A-E22F8B758FE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1FB5EF-E0F2-4B6C-BAE4-63EB6882E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333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.</a:t>
            </a: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NGSS Tool and Process 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6148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lang="en-US" sz="1800" b="0" i="0" u="none" strike="noStrike" cap="none" baseline="0" dirty="0"/>
          </a:p>
        </p:txBody>
      </p:sp>
      <p:sp>
        <p:nvSpPr>
          <p:cNvPr id="230" name="Shape 23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800" b="0" i="0" u="none" strike="noStrike" cap="none" baseline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4792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Shape 3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9" name="Shape 3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3316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5" name="Shape 4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800" b="0" i="0" u="none" strike="noStrike" cap="none" baseline="0" dirty="0"/>
          </a:p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800" b="0" i="0" u="none" strike="noStrike" cap="none" baseline="0" dirty="0"/>
          </a:p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800" b="0" i="0" u="none" strike="noStrike" cap="none" baseline="0" dirty="0"/>
          </a:p>
        </p:txBody>
      </p:sp>
      <p:sp>
        <p:nvSpPr>
          <p:cNvPr id="406" name="Shape 40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800" b="0" i="0" u="none" strike="noStrike" cap="none" baseline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05907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17A4-B33A-4331-9CBC-61A10D32FB5C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1541-D08C-4ACA-AA91-E39814AA4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80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17A4-B33A-4331-9CBC-61A10D32FB5C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1541-D08C-4ACA-AA91-E39814AA4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828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17A4-B33A-4331-9CBC-61A10D32FB5C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1541-D08C-4ACA-AA91-E39814AA4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152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17A4-B33A-4331-9CBC-61A10D32FB5C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1541-D08C-4ACA-AA91-E39814AA4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05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17A4-B33A-4331-9CBC-61A10D32FB5C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1541-D08C-4ACA-AA91-E39814AA4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686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17A4-B33A-4331-9CBC-61A10D32FB5C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1541-D08C-4ACA-AA91-E39814AA4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127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17A4-B33A-4331-9CBC-61A10D32FB5C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1541-D08C-4ACA-AA91-E39814AA4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55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17A4-B33A-4331-9CBC-61A10D32FB5C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1541-D08C-4ACA-AA91-E39814AA4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725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17A4-B33A-4331-9CBC-61A10D32FB5C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1541-D08C-4ACA-AA91-E39814AA4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92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17A4-B33A-4331-9CBC-61A10D32FB5C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1541-D08C-4ACA-AA91-E39814AA4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082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17A4-B33A-4331-9CBC-61A10D32FB5C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1541-D08C-4ACA-AA91-E39814AA4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648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417A4-B33A-4331-9CBC-61A10D32FB5C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C1541-D08C-4ACA-AA91-E39814AA4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796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nextgenscience.org/evidence-statement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91440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chemeClr val="accent1">
                    <a:lumMod val="75000"/>
                  </a:schemeClr>
                </a:solidFill>
              </a:rPr>
              <a:t>Advancing Tools and Processes for Next Generation Science</a:t>
            </a:r>
            <a:br>
              <a:rPr lang="en-US" sz="4800" b="1" dirty="0">
                <a:solidFill>
                  <a:schemeClr val="tx2"/>
                </a:solidFill>
              </a:rPr>
            </a:br>
            <a:r>
              <a:rPr lang="en-US" sz="4800" b="1" dirty="0"/>
              <a:t>Planning for Instruction</a:t>
            </a:r>
            <a:endParaRPr lang="en-US" sz="4800" b="1" dirty="0">
              <a:solidFill>
                <a:schemeClr val="tx2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subTitle" idx="1"/>
          </p:nvPr>
        </p:nvSpPr>
        <p:spPr>
          <a:xfrm>
            <a:off x="1028700" y="2362200"/>
            <a:ext cx="7086600" cy="2895600"/>
          </a:xfrm>
        </p:spPr>
        <p:txBody>
          <a:bodyPr>
            <a:normAutofit/>
          </a:bodyPr>
          <a:lstStyle/>
          <a:p>
            <a:pPr marL="1257155" indent="-1257155" algn="l">
              <a:spcBef>
                <a:spcPts val="0"/>
              </a:spcBef>
            </a:pPr>
            <a:endParaRPr lang="en-US" dirty="0">
              <a:solidFill>
                <a:schemeClr val="tx1"/>
              </a:solidFill>
            </a:endParaRPr>
          </a:p>
          <a:p>
            <a:pPr marL="1257155" indent="-1257155">
              <a:spcBef>
                <a:spcPts val="0"/>
              </a:spcBef>
            </a:pPr>
            <a:endParaRPr lang="en-US" dirty="0">
              <a:solidFill>
                <a:schemeClr val="tx1"/>
              </a:solidFill>
            </a:endParaRPr>
          </a:p>
          <a:p>
            <a:pPr marL="1257155" indent="-1257155"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</a:rPr>
              <a:t>Tool 2 Lite: Using Performance Expectations</a:t>
            </a:r>
          </a:p>
          <a:p>
            <a:pPr marL="1257155" indent="-1257155"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</a:rPr>
              <a:t>to Plan Classroom Assessments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algn="l"/>
            <a:endParaRPr lang="en-US" sz="7300" dirty="0">
              <a:solidFill>
                <a:schemeClr val="tx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466C-A846-4137-A191-031693B0489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474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Shape 40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Reflection</a:t>
            </a:r>
          </a:p>
        </p:txBody>
      </p:sp>
      <p:sp>
        <p:nvSpPr>
          <p:cNvPr id="402" name="Shape 40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65138" marR="0" lvl="1" indent="-7938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does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work with the evidence statements help you think about the conceptual 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hifts needed to implement the vision of the NGSS in classroom instruction?</a:t>
            </a:r>
            <a:endParaRPr lang="en-US"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133350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6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95472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 noChangeAspect="1"/>
          </p:cNvGrpSpPr>
          <p:nvPr/>
        </p:nvGrpSpPr>
        <p:grpSpPr>
          <a:xfrm>
            <a:off x="1015590" y="1257962"/>
            <a:ext cx="7112821" cy="5317945"/>
            <a:chOff x="406126" y="332720"/>
            <a:chExt cx="8350344" cy="6243187"/>
          </a:xfrm>
        </p:grpSpPr>
        <p:pic>
          <p:nvPicPr>
            <p:cNvPr id="11" name="Picture 10" descr="07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85152" y="4330547"/>
              <a:ext cx="6014720" cy="2245360"/>
            </a:xfrm>
            <a:prstGeom prst="rect">
              <a:avLst/>
            </a:prstGeom>
          </p:spPr>
        </p:pic>
        <p:grpSp>
          <p:nvGrpSpPr>
            <p:cNvPr id="2" name="Group 1"/>
            <p:cNvGrpSpPr/>
            <p:nvPr/>
          </p:nvGrpSpPr>
          <p:grpSpPr>
            <a:xfrm>
              <a:off x="406126" y="332720"/>
              <a:ext cx="8350344" cy="4037046"/>
              <a:chOff x="406126" y="332720"/>
              <a:chExt cx="8350344" cy="4037046"/>
            </a:xfrm>
          </p:grpSpPr>
          <p:sp>
            <p:nvSpPr>
              <p:cNvPr id="9" name="Arrow: Bent 8"/>
              <p:cNvSpPr/>
              <p:nvPr/>
            </p:nvSpPr>
            <p:spPr>
              <a:xfrm rot="16200000" flipH="1">
                <a:off x="1251504" y="1096302"/>
                <a:ext cx="1991360" cy="2199737"/>
              </a:xfrm>
              <a:prstGeom prst="ben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pic>
            <p:nvPicPr>
              <p:cNvPr id="4" name="Picture 3" descr="01.p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21773" y="332720"/>
                <a:ext cx="6106160" cy="548640"/>
              </a:xfrm>
              <a:prstGeom prst="rect">
                <a:avLst/>
              </a:prstGeom>
            </p:spPr>
          </p:pic>
          <p:pic>
            <p:nvPicPr>
              <p:cNvPr id="5" name="Picture 4" descr="02.png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8366" y="1913800"/>
                <a:ext cx="7183120" cy="386080"/>
              </a:xfrm>
              <a:prstGeom prst="rect">
                <a:avLst/>
              </a:prstGeom>
            </p:spPr>
          </p:pic>
          <p:pic>
            <p:nvPicPr>
              <p:cNvPr id="6" name="Picture 5" descr="03.png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69420" y="1200490"/>
                <a:ext cx="4378960" cy="1991360"/>
              </a:xfrm>
              <a:prstGeom prst="rect">
                <a:avLst/>
              </a:prstGeom>
            </p:spPr>
          </p:pic>
          <p:pic>
            <p:nvPicPr>
              <p:cNvPr id="7" name="Picture 6" descr="04.png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6126" y="3222151"/>
                <a:ext cx="2509520" cy="1137920"/>
              </a:xfrm>
              <a:prstGeom prst="rect">
                <a:avLst/>
              </a:prstGeom>
            </p:spPr>
          </p:pic>
          <p:pic>
            <p:nvPicPr>
              <p:cNvPr id="8" name="Picture 7" descr="05.png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05952" y="1524965"/>
                <a:ext cx="4693920" cy="2844801"/>
              </a:xfrm>
              <a:prstGeom prst="rect">
                <a:avLst/>
              </a:prstGeom>
            </p:spPr>
          </p:pic>
          <p:pic>
            <p:nvPicPr>
              <p:cNvPr id="10" name="Picture 9" descr="06.png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99910" y="3212245"/>
                <a:ext cx="2956560" cy="1148080"/>
              </a:xfrm>
              <a:prstGeom prst="rect">
                <a:avLst/>
              </a:prstGeom>
            </p:spPr>
          </p:pic>
          <p:sp>
            <p:nvSpPr>
              <p:cNvPr id="12" name="Arrow: Right 11"/>
              <p:cNvSpPr/>
              <p:nvPr/>
            </p:nvSpPr>
            <p:spPr>
              <a:xfrm>
                <a:off x="2915646" y="3536858"/>
                <a:ext cx="560799" cy="457171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Arrow: Right 12"/>
              <p:cNvSpPr/>
              <p:nvPr/>
            </p:nvSpPr>
            <p:spPr>
              <a:xfrm>
                <a:off x="5791288" y="3510980"/>
                <a:ext cx="630873" cy="439947"/>
              </a:xfrm>
              <a:custGeom>
                <a:avLst/>
                <a:gdLst>
                  <a:gd name="connsiteX0" fmla="*/ 0 w 579115"/>
                  <a:gd name="connsiteY0" fmla="*/ 109987 h 439947"/>
                  <a:gd name="connsiteX1" fmla="*/ 359142 w 579115"/>
                  <a:gd name="connsiteY1" fmla="*/ 109987 h 439947"/>
                  <a:gd name="connsiteX2" fmla="*/ 359142 w 579115"/>
                  <a:gd name="connsiteY2" fmla="*/ 0 h 439947"/>
                  <a:gd name="connsiteX3" fmla="*/ 579115 w 579115"/>
                  <a:gd name="connsiteY3" fmla="*/ 219974 h 439947"/>
                  <a:gd name="connsiteX4" fmla="*/ 359142 w 579115"/>
                  <a:gd name="connsiteY4" fmla="*/ 439947 h 439947"/>
                  <a:gd name="connsiteX5" fmla="*/ 359142 w 579115"/>
                  <a:gd name="connsiteY5" fmla="*/ 329960 h 439947"/>
                  <a:gd name="connsiteX6" fmla="*/ 0 w 579115"/>
                  <a:gd name="connsiteY6" fmla="*/ 329960 h 439947"/>
                  <a:gd name="connsiteX7" fmla="*/ 0 w 579115"/>
                  <a:gd name="connsiteY7" fmla="*/ 109987 h 439947"/>
                  <a:gd name="connsiteX0" fmla="*/ 0 w 630873"/>
                  <a:gd name="connsiteY0" fmla="*/ 109987 h 439947"/>
                  <a:gd name="connsiteX1" fmla="*/ 359142 w 630873"/>
                  <a:gd name="connsiteY1" fmla="*/ 109987 h 439947"/>
                  <a:gd name="connsiteX2" fmla="*/ 359142 w 630873"/>
                  <a:gd name="connsiteY2" fmla="*/ 0 h 439947"/>
                  <a:gd name="connsiteX3" fmla="*/ 630873 w 630873"/>
                  <a:gd name="connsiteY3" fmla="*/ 219974 h 439947"/>
                  <a:gd name="connsiteX4" fmla="*/ 359142 w 630873"/>
                  <a:gd name="connsiteY4" fmla="*/ 439947 h 439947"/>
                  <a:gd name="connsiteX5" fmla="*/ 359142 w 630873"/>
                  <a:gd name="connsiteY5" fmla="*/ 329960 h 439947"/>
                  <a:gd name="connsiteX6" fmla="*/ 0 w 630873"/>
                  <a:gd name="connsiteY6" fmla="*/ 329960 h 439947"/>
                  <a:gd name="connsiteX7" fmla="*/ 0 w 630873"/>
                  <a:gd name="connsiteY7" fmla="*/ 109987 h 4399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30873" h="439947">
                    <a:moveTo>
                      <a:pt x="0" y="109987"/>
                    </a:moveTo>
                    <a:lnTo>
                      <a:pt x="359142" y="109987"/>
                    </a:lnTo>
                    <a:lnTo>
                      <a:pt x="359142" y="0"/>
                    </a:lnTo>
                    <a:lnTo>
                      <a:pt x="630873" y="219974"/>
                    </a:lnTo>
                    <a:lnTo>
                      <a:pt x="359142" y="439947"/>
                    </a:lnTo>
                    <a:lnTo>
                      <a:pt x="359142" y="329960"/>
                    </a:lnTo>
                    <a:lnTo>
                      <a:pt x="0" y="329960"/>
                    </a:lnTo>
                    <a:lnTo>
                      <a:pt x="0" y="109987"/>
                    </a:lnTo>
                    <a:close/>
                  </a:path>
                </a:pathLst>
              </a:cu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907917" y="3233516"/>
                <a:ext cx="182017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rgbClr val="FF0000"/>
                    </a:solidFill>
                  </a:rPr>
                  <a:t>LITE!</a:t>
                </a:r>
              </a:p>
            </p:txBody>
          </p:sp>
        </p:grpSp>
      </p:grpSp>
      <p:sp>
        <p:nvSpPr>
          <p:cNvPr id="15" name="TextBox 14"/>
          <p:cNvSpPr txBox="1"/>
          <p:nvPr/>
        </p:nvSpPr>
        <p:spPr>
          <a:xfrm>
            <a:off x="905933" y="237067"/>
            <a:ext cx="73236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Planning for Instruction</a:t>
            </a:r>
          </a:p>
        </p:txBody>
      </p:sp>
    </p:spTree>
    <p:extLst>
      <p:ext uri="{BB962C8B-B14F-4D97-AF65-F5344CB8AC3E}">
        <p14:creationId xmlns:p14="http://schemas.microsoft.com/office/powerpoint/2010/main" val="3795272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Goal</a:t>
            </a:r>
          </a:p>
        </p:txBody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457200" y="1490870"/>
            <a:ext cx="8229600" cy="493533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Analyze evidence statements to consider how SEPs, DCIs, and CCCs impact classroom instruction</a:t>
            </a:r>
          </a:p>
        </p:txBody>
      </p:sp>
    </p:spTree>
    <p:extLst>
      <p:ext uri="{BB962C8B-B14F-4D97-AF65-F5344CB8AC3E}">
        <p14:creationId xmlns:p14="http://schemas.microsoft.com/office/powerpoint/2010/main" val="3054807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16F09-1ED8-483D-8FCB-BB9BC61A9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8183754" cy="1325563"/>
          </a:xfrm>
        </p:spPr>
        <p:txBody>
          <a:bodyPr/>
          <a:lstStyle/>
          <a:p>
            <a:r>
              <a:rPr lang="en-US" dirty="0">
                <a:latin typeface="+mn-lt"/>
              </a:rPr>
              <a:t>Planning for classroom instruction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1BC9C-7227-4C7E-8FCC-4D1D12BF6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What do you need to consider when planning for classroom instruction?</a:t>
            </a:r>
          </a:p>
        </p:txBody>
      </p:sp>
    </p:spTree>
    <p:extLst>
      <p:ext uri="{BB962C8B-B14F-4D97-AF65-F5344CB8AC3E}">
        <p14:creationId xmlns:p14="http://schemas.microsoft.com/office/powerpoint/2010/main" val="3238027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CC12D7E-D70F-4C87-BFBE-46975C97D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99999"/>
          </a:xfrm>
        </p:spPr>
        <p:txBody>
          <a:bodyPr/>
          <a:lstStyle/>
          <a:p>
            <a:r>
              <a:rPr lang="en-US" dirty="0"/>
              <a:t>Classroom Assessment Design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86A81B3-FCF2-4C44-BC5F-C5838400E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ED97776-2BA5-4808-8ED7-236ACD7EED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86" y="1012838"/>
            <a:ext cx="8855029" cy="584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826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73106-5B36-4330-82E7-33E3552B6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Evidence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6B19F-1D40-47B7-AA3A-616ED1BCB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the NGSS Evidence Statements Executive Summary.</a:t>
            </a:r>
          </a:p>
          <a:p>
            <a:endParaRPr lang="en-US" dirty="0"/>
          </a:p>
          <a:p>
            <a:r>
              <a:rPr lang="en-US" dirty="0"/>
              <a:t>Be prepared to share key ideas with a partner.</a:t>
            </a:r>
          </a:p>
        </p:txBody>
      </p:sp>
    </p:spTree>
    <p:extLst>
      <p:ext uri="{BB962C8B-B14F-4D97-AF65-F5344CB8AC3E}">
        <p14:creationId xmlns:p14="http://schemas.microsoft.com/office/powerpoint/2010/main" val="3496160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9178D-8F06-4DD7-A92F-B2E9FDF42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Evidence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1357F-9B4F-485E-872D-FEE3FEC58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Review the example handout for MS-LS2-2.</a:t>
            </a:r>
          </a:p>
          <a:p>
            <a:pPr lvl="1"/>
            <a:r>
              <a:rPr lang="en-US" dirty="0"/>
              <a:t>What do you notice?</a:t>
            </a:r>
          </a:p>
          <a:p>
            <a:pPr lvl="1"/>
            <a:endParaRPr lang="en-US" dirty="0"/>
          </a:p>
          <a:p>
            <a:r>
              <a:rPr lang="en-US" dirty="0"/>
              <a:t>Review the handout for ESS3-4</a:t>
            </a:r>
          </a:p>
          <a:p>
            <a:pPr lvl="1"/>
            <a:r>
              <a:rPr lang="en-US" dirty="0"/>
              <a:t>Use Tool 1 to help you highlight and cross-out text in the PE and in the evidence statements.</a:t>
            </a:r>
          </a:p>
          <a:p>
            <a:endParaRPr lang="en-US" dirty="0"/>
          </a:p>
          <a:p>
            <a:r>
              <a:rPr lang="en-US" dirty="0"/>
              <a:t>Compare your work to the example.</a:t>
            </a:r>
          </a:p>
          <a:p>
            <a:endParaRPr lang="en-US" dirty="0"/>
          </a:p>
          <a:p>
            <a:r>
              <a:rPr lang="en-US" dirty="0"/>
              <a:t>How does this help you think about planning for assessment? For classroom instruction?</a:t>
            </a:r>
          </a:p>
        </p:txBody>
      </p:sp>
    </p:spTree>
    <p:extLst>
      <p:ext uri="{BB962C8B-B14F-4D97-AF65-F5344CB8AC3E}">
        <p14:creationId xmlns:p14="http://schemas.microsoft.com/office/powerpoint/2010/main" val="2687874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B2CEB-2173-4655-9D3C-8A44A14B4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Give it a try!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E0137-7C5E-4032-A737-BCF8461BD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hlinkClick r:id="rId2"/>
              </a:rPr>
              <a:t>https://nextgenscience.org/evidence-statements</a:t>
            </a:r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Select the relevant evidence statements for the unit you are planning!</a:t>
            </a:r>
          </a:p>
        </p:txBody>
      </p:sp>
    </p:spTree>
    <p:extLst>
      <p:ext uri="{BB962C8B-B14F-4D97-AF65-F5344CB8AC3E}">
        <p14:creationId xmlns:p14="http://schemas.microsoft.com/office/powerpoint/2010/main" val="2464460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251209" y="33420"/>
            <a:ext cx="8611437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i="0" u="none" strike="noStrike" cap="none" baseline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Enter your Evidence Specs on Tool 2</a:t>
            </a:r>
          </a:p>
        </p:txBody>
      </p:sp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marR="0" lvl="0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C82D11F-C964-4C7B-81EF-AEEB885C58F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190" t="20570" r="29189" b="7117"/>
          <a:stretch/>
        </p:blipFill>
        <p:spPr>
          <a:xfrm>
            <a:off x="1804085" y="1176420"/>
            <a:ext cx="5535829" cy="5410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378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527</TotalTime>
  <Words>209</Words>
  <Application>Microsoft Office PowerPoint</Application>
  <PresentationFormat>On-screen Show (4:3)</PresentationFormat>
  <Paragraphs>42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Advancing Tools and Processes for Next Generation Science Planning for Instruction</vt:lpstr>
      <vt:lpstr>PowerPoint Presentation</vt:lpstr>
      <vt:lpstr>Goal</vt:lpstr>
      <vt:lpstr>Planning for classroom instruction</vt:lpstr>
      <vt:lpstr>Classroom Assessment Design</vt:lpstr>
      <vt:lpstr>Evidence Statements</vt:lpstr>
      <vt:lpstr>Evidence Statements</vt:lpstr>
      <vt:lpstr>Give it a try!</vt:lpstr>
      <vt:lpstr>Enter your Evidence Specs on Tool 2</vt:lpstr>
      <vt:lpstr>Reflection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Create title slide</dc:title>
  <dc:creator>Jody Bintz</dc:creator>
  <cp:lastModifiedBy>Cindy Gay</cp:lastModifiedBy>
  <cp:revision>23</cp:revision>
  <dcterms:created xsi:type="dcterms:W3CDTF">2017-06-13T11:27:22Z</dcterms:created>
  <dcterms:modified xsi:type="dcterms:W3CDTF">2018-03-28T21:48:11Z</dcterms:modified>
</cp:coreProperties>
</file>